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0" r:id="rId2"/>
    <p:sldId id="256" r:id="rId3"/>
    <p:sldId id="262" r:id="rId4"/>
    <p:sldId id="265" r:id="rId5"/>
    <p:sldId id="297" r:id="rId6"/>
    <p:sldId id="301" r:id="rId7"/>
    <p:sldId id="302" r:id="rId8"/>
    <p:sldId id="269" r:id="rId9"/>
    <p:sldId id="270" r:id="rId10"/>
    <p:sldId id="271" r:id="rId11"/>
    <p:sldId id="272" r:id="rId12"/>
    <p:sldId id="295" r:id="rId13"/>
    <p:sldId id="273" r:id="rId14"/>
    <p:sldId id="274" r:id="rId15"/>
    <p:sldId id="275" r:id="rId16"/>
    <p:sldId id="276" r:id="rId17"/>
    <p:sldId id="277" r:id="rId18"/>
    <p:sldId id="296" r:id="rId19"/>
    <p:sldId id="294" r:id="rId20"/>
    <p:sldId id="279" r:id="rId21"/>
    <p:sldId id="29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8" r:id="rId35"/>
    <p:sldId id="311" r:id="rId36"/>
    <p:sldId id="292" r:id="rId37"/>
    <p:sldId id="306" r:id="rId38"/>
    <p:sldId id="293" r:id="rId39"/>
    <p:sldId id="30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23D"/>
    <a:srgbClr val="99B3CC"/>
    <a:srgbClr val="FF99FF"/>
    <a:srgbClr val="660066"/>
    <a:srgbClr val="800080"/>
    <a:srgbClr val="FF3300"/>
    <a:srgbClr val="FF99CC"/>
    <a:srgbClr val="FFCCCC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2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E8B05-EFC8-47BE-8D12-FA429C03625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23C70-8B75-49A4-B392-7542E2F90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3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183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909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D5B0B-92C4-41EB-9D8B-C53BE8C2312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428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Use comments from your own students here </a:t>
            </a:r>
            <a:r>
              <a:rPr lang="en-IE" dirty="0" err="1"/>
              <a:t>eg</a:t>
            </a:r>
            <a:r>
              <a:rPr lang="en-IE" dirty="0"/>
              <a:t> Orientation,</a:t>
            </a:r>
            <a:r>
              <a:rPr lang="en-IE" baseline="0" dirty="0"/>
              <a:t> </a:t>
            </a:r>
            <a:r>
              <a:rPr lang="en-IE" baseline="0" dirty="0" err="1"/>
              <a:t>etc</a:t>
            </a:r>
            <a:r>
              <a:rPr lang="en-IE" dirty="0"/>
              <a:t>:</a:t>
            </a:r>
          </a:p>
          <a:p>
            <a:endParaRPr lang="en-IE" dirty="0"/>
          </a:p>
          <a:p>
            <a:r>
              <a:rPr lang="en-IE" dirty="0"/>
              <a:t>“Orientation was the best, it took the fear out of going to college”</a:t>
            </a:r>
          </a:p>
          <a:p>
            <a:r>
              <a:rPr lang="en-IE" dirty="0"/>
              <a:t>Or</a:t>
            </a:r>
          </a:p>
          <a:p>
            <a:r>
              <a:rPr lang="en-IE" dirty="0"/>
              <a:t>I made new friends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304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591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560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5474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377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9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3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6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F9D8-80C3-6649-A8D5-43617E1C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2"/>
            <a:ext cx="8637814" cy="14668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CB9E-0627-7147-A3ED-E1DE7BE59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121"/>
            <a:ext cx="10515600" cy="39108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74B530-12B6-B747-823B-3C5C1045E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88" y="1466851"/>
            <a:ext cx="11034712" cy="560732"/>
          </a:xfrm>
        </p:spPr>
        <p:txBody>
          <a:bodyPr/>
          <a:lstStyle>
            <a:lvl1pPr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Sub-title</a:t>
            </a:r>
          </a:p>
        </p:txBody>
      </p:sp>
    </p:spTree>
    <p:extLst>
      <p:ext uri="{BB962C8B-B14F-4D97-AF65-F5344CB8AC3E}">
        <p14:creationId xmlns:p14="http://schemas.microsoft.com/office/powerpoint/2010/main" val="18853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DB27-4F16-A846-8AEF-C541718E487B}"/>
              </a:ext>
            </a:extLst>
          </p:cNvPr>
          <p:cNvSpPr/>
          <p:nvPr userDrawn="1"/>
        </p:nvSpPr>
        <p:spPr>
          <a:xfrm>
            <a:off x="1189529" y="2833007"/>
            <a:ext cx="9589062" cy="20060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B8D6F-5AB6-4348-A680-DDB80F0D1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529" y="2833007"/>
            <a:ext cx="9589062" cy="1116124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8245C-E41B-4640-8F52-C5F525EC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529" y="4198769"/>
            <a:ext cx="9589062" cy="6402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95C2BB-0829-404A-B99F-4C25900C3A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37" y="5653184"/>
            <a:ext cx="3101700" cy="509077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3CC6B35-5E45-164D-90D4-44EE2E675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437" y="6162261"/>
            <a:ext cx="3101700" cy="509077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4127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6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9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3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2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7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4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EFDA-C09C-4DDF-8D39-A2447534569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0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i.ie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i.ie/" TargetMode="External"/><Relationship Id="rId2" Type="http://schemas.openxmlformats.org/officeDocument/2006/relationships/hyperlink" Target="http://www.studentfinance.ie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mycit.ie/access_disability/1916-bursary" TargetMode="External"/><Relationship Id="rId4" Type="http://schemas.openxmlformats.org/officeDocument/2006/relationships/hyperlink" Target="http://www.svp.ie/What-We-Do/Education-grants.aspx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AAF16-BB60-4CD3-B1DE-AEBD33E9D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56"/>
          <a:stretch/>
        </p:blipFill>
        <p:spPr>
          <a:xfrm>
            <a:off x="4189445" y="10"/>
            <a:ext cx="8002553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5" name="Group 15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: Shape 21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17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: Shape 19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6938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821" y="305128"/>
            <a:ext cx="1276350" cy="7715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81961" y="408981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endParaRPr lang="en-US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049" y="1256077"/>
            <a:ext cx="9797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the website: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www.susi.ie </a:t>
            </a:r>
            <a:b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Eligibility Reckoner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 form: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 the SUSI option to share your college acceptance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early: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requested documentation: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and on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9696" y="4103317"/>
            <a:ext cx="56439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www.susi.ie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support@susi.ie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com/</a:t>
            </a:r>
            <a:r>
              <a:rPr lang="en-I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susisupport</a:t>
            </a: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com/</a:t>
            </a:r>
            <a:r>
              <a:rPr lang="en-I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susihelpdesk</a:t>
            </a: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Telephone helpdesk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0818 888 777</a:t>
            </a:r>
          </a:p>
        </p:txBody>
      </p:sp>
      <p:sp>
        <p:nvSpPr>
          <p:cNvPr id="27" name="Pentagon 26"/>
          <p:cNvSpPr/>
          <p:nvPr/>
        </p:nvSpPr>
        <p:spPr>
          <a:xfrm>
            <a:off x="674457" y="4473421"/>
            <a:ext cx="3700530" cy="765471"/>
          </a:xfrm>
          <a:prstGeom prst="homePlate">
            <a:avLst/>
          </a:prstGeom>
          <a:solidFill>
            <a:srgbClr val="230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4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Contact SUSI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7400" y="100985"/>
            <a:ext cx="749115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SUSI: Key Eligibility Criteria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2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207886"/>
            <a:ext cx="1065870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points CAO offers </a:t>
            </a:r>
            <a:r>
              <a:rPr lang="en-IE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participating colleges provided you meet the minimum entry requirements.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936422"/>
            <a:ext cx="1090939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Post-entry supports </a:t>
            </a:r>
            <a:r>
              <a:rPr lang="en-I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such as financial, academic, social and personal.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8910" y="282053"/>
            <a:ext cx="5525872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apply to HEAR?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4866" y="1797763"/>
            <a:ext cx="10121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example: If the Leaving Certificate points for a course are 366 points, an eligible HEAR applicant could be offered a place with a lower points score e.g. 356 points.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need to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entry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IE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 requirements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considered for a HEAR reduced points offer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amount of points a particular course is reduced by is dependent 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overall number of places on the course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reserved HEAR places on the course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HEAR eligible applicants competing for these reserved places.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reduction in points for HEAR places can vary every year.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337" y="97694"/>
            <a:ext cx="4591321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HEAR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7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9337" y="97694"/>
            <a:ext cx="420660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I apply?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337" y="1741797"/>
            <a:ext cx="11154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your household income on or below €46,790 in 2021?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or your family have a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Card/GP Visit Card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your parents/guardians receive a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means-tested social welfare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 for at least 26 weeks in 2021?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your parents’ or guardians’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 status under-represented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Higher Education? 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attended a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DEIS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level school for five years?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live in an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concentrated disadvantage?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1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258730" y="381000"/>
            <a:ext cx="7177371" cy="49149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32295A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IE" sz="6000" dirty="0">
                <a:solidFill>
                  <a:prstClr val="white"/>
                </a:solidFill>
                <a:cs typeface="Arial" panose="020B0604020202020204" pitchFamily="34" charset="0"/>
              </a:rPr>
              <a:t>Talk to your Parent/</a:t>
            </a:r>
          </a:p>
          <a:p>
            <a:pPr lvl="0" algn="ctr"/>
            <a:r>
              <a:rPr lang="en-IE" sz="6000" dirty="0">
                <a:solidFill>
                  <a:prstClr val="white"/>
                </a:solidFill>
                <a:cs typeface="Arial" panose="020B0604020202020204" pitchFamily="34" charset="0"/>
              </a:rPr>
              <a:t>Guardian.</a:t>
            </a:r>
            <a:endParaRPr lang="en-IE" sz="4400" b="1" dirty="0">
              <a:solidFill>
                <a:schemeClr val="bg1"/>
              </a:solidFill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8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411" y="914687"/>
            <a:ext cx="11519210" cy="4583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I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meet the </a:t>
            </a:r>
          </a:p>
          <a:p>
            <a:pPr lvl="0" algn="ctr">
              <a:lnSpc>
                <a:spcPct val="150000"/>
              </a:lnSpc>
            </a:pP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income limit </a:t>
            </a:r>
          </a:p>
          <a:p>
            <a:pPr lvl="0" algn="ctr">
              <a:lnSpc>
                <a:spcPct val="150000"/>
              </a:lnSpc>
            </a:pP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 </a:t>
            </a:r>
          </a:p>
          <a:p>
            <a:pPr lvl="0" algn="ctr">
              <a:lnSpc>
                <a:spcPct val="150000"/>
              </a:lnSpc>
            </a:pPr>
            <a:r>
              <a:rPr lang="en-I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I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combination </a:t>
            </a:r>
          </a:p>
          <a:p>
            <a:pPr lvl="0" algn="ctr">
              <a:lnSpc>
                <a:spcPct val="150000"/>
              </a:lnSpc>
            </a:pPr>
            <a:r>
              <a:rPr lang="en-I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I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I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en-I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indicators to be eligible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910" y="1579327"/>
            <a:ext cx="10515600" cy="4351338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399" y="1755641"/>
            <a:ext cx="6834156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CAO at 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www.cao.ie</a:t>
            </a:r>
            <a:r>
              <a:rPr lang="en-IE" sz="20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2023.</a:t>
            </a:r>
            <a:endParaRPr lang="en-IE" sz="20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your HEAR Handbook with your parents or guardians.</a:t>
            </a:r>
            <a:endParaRPr lang="en-IE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lnSpc>
                <a:spcPct val="150000"/>
              </a:lnSpc>
              <a:spcBef>
                <a:spcPct val="0"/>
              </a:spcBef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IE" sz="20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all elements of the online HEAR application form by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17:00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2023.</a:t>
            </a:r>
            <a:endParaRPr lang="en-IE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Submit </a:t>
            </a:r>
            <a:r>
              <a:rPr lang="en-IE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copies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supporting documents requested on your checklist to CAO by 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2023.</a:t>
            </a:r>
            <a:endParaRPr lang="en-IE" sz="20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442781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123" y="413260"/>
            <a:ext cx="3867690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38180" y="1613717"/>
            <a:ext cx="10983952" cy="497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you fill in your online HEAR application you will receive a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end. This is based on the information you provided.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tells you what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need to fully complete your HEAR application.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start gathering your documentation in a timely fashion, i.e.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15 February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IE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 on checklist to make a complete application before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2023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767" y="123733"/>
            <a:ext cx="10767691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know what documents I need?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05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70844" y="1514296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39767" y="1929591"/>
            <a:ext cx="10711543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IE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start your application as soon as the CAO opens on 4 November 2022.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IE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leave it too late to start looking for the documents you need for your application – </a:t>
            </a:r>
          </a:p>
          <a:p>
            <a:pPr marL="1371600" lvl="2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IE" sz="26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start gathering the documents you need before 15 February 2023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767" y="123733"/>
            <a:ext cx="10767691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know what documents I need?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12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767" y="152754"/>
            <a:ext cx="820288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Supporting Documents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371" y="1859526"/>
            <a:ext cx="114372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 of Liability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Assessment Letter – Chapter 4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Welfare Form/Statement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Signed and Stamped by Social Welfare official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I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RP50 Notification of Redundancy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I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 Lump Sum Letter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I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Letter from TUSLA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Children in Care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15" y="67340"/>
            <a:ext cx="111678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0" b="1" dirty="0">
                <a:solidFill>
                  <a:srgbClr val="F7E2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HEAR</a:t>
            </a:r>
            <a:br>
              <a:rPr lang="en-GB" sz="14000" b="1" dirty="0">
                <a:solidFill>
                  <a:srgbClr val="F7E2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Education Access Route</a:t>
            </a:r>
          </a:p>
          <a:p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39" y="6002688"/>
            <a:ext cx="1689608" cy="560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4608" y="4432916"/>
            <a:ext cx="4070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chemeClr val="bg1"/>
                </a:solidFill>
              </a:rPr>
              <a:t>School Presentation</a:t>
            </a:r>
            <a:r>
              <a:rPr lang="en-GB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  <a:p>
            <a:endParaRPr lang="en-GB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251015" y="6601523"/>
            <a:ext cx="5844985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01"/>
          <a:stretch/>
        </p:blipFill>
        <p:spPr>
          <a:xfrm>
            <a:off x="71566" y="73556"/>
            <a:ext cx="10118553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06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76727" y="1377768"/>
            <a:ext cx="11088531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the HEAR Handbook carefully with your parents/guardians.</a:t>
            </a:r>
            <a:endParaRPr lang="en-IE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online application accurately.</a:t>
            </a:r>
            <a:endParaRPr lang="en-IE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Accurate description of Parental Occupation.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8741" y="3276566"/>
            <a:ext cx="11218571" cy="258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the required supporting documentation early.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good quality copies of all pages of the correct documents.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all supporting documents requested.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correct Revenue documents – </a:t>
            </a:r>
            <a:r>
              <a:rPr lang="en-IE" sz="2200" b="1" dirty="0" err="1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  <a:r>
              <a:rPr lang="en-IE" sz="22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Statement of Liability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IE" sz="1000" dirty="0">
              <a:solidFill>
                <a:srgbClr val="230C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27" y="5397073"/>
            <a:ext cx="4861315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proof of postage.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767" y="152754"/>
            <a:ext cx="325762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Helpful Tips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F1104D-5AC5-4F18-A6FE-7E506AEA7D1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128591" y="1338435"/>
            <a:ext cx="6404600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you know?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most common reason for ineligible applications to HEAR in 2022 was because the applicant submit the wrong Revenue document.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seeks financial documents for 2021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Statement of Liability or Self Assessment Letter or Notice of Assessment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405857-8DD2-4C5C-AED9-422E457FE661}"/>
              </a:ext>
            </a:extLst>
          </p:cNvPr>
          <p:cNvSpPr/>
          <p:nvPr/>
        </p:nvSpPr>
        <p:spPr>
          <a:xfrm>
            <a:off x="934280" y="1448129"/>
            <a:ext cx="3876261" cy="38762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9900" dirty="0">
                <a:solidFill>
                  <a:srgbClr val="13223D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8067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83" y="1651000"/>
            <a:ext cx="9468822" cy="31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9683" y="1867007"/>
            <a:ext cx="9551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Disability Access Route to Education (DARE)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level alternative admissions scheme for school-leavers whose disabilities have had a negative impact on their second level education.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683" y="4026186"/>
            <a:ext cx="10682717" cy="198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offers reduced points places to school leavers who as a result of having a disability have experienced additional educational challenges in second level education.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endParaRPr lang="en-IE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767" y="152754"/>
            <a:ext cx="4047903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DARE?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8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245" y="1820806"/>
            <a:ext cx="97116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your disability has had a negative impact on your educational performance in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not be able to meet the points for your preferred course due to the impact of your disability.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under 23 years of age as at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January 2023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767" y="152754"/>
            <a:ext cx="420660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I apply?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9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37722" y="1053178"/>
            <a:ext cx="11753103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Autistic Spectrum Disorder (including Asperger’s Syndrome)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ADD/ADHD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Blind/Vision Impaired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Deaf/Hard of Hearing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DCD – Dyspraxia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Dyslexia/Significant Literacy Difficulties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Dyscalculia/Significant Numeracy Difficulties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Mental Health Condition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Neurological Condition (Incl. Brain Injury &amp; Epilepsy)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Speech &amp; Language Communication Disorder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Significant Ongoing Illness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Physical Disability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767" y="152754"/>
            <a:ext cx="9472465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Disabilities eligible for consideration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7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7419" y="2125847"/>
            <a:ext cx="11540124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received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 or supports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post-primary school?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impacted on your attendance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regularly disrupted your school day?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affected your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experience and well-being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impacted on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learning or exam results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caused any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educational impact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for applicants with Dyslexia/ Significant Literacy Difficulties or Dyscalculia/ Significant Numeracy Difficulties: is it severely impacting on your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literacy or numeracy skills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767" y="152754"/>
            <a:ext cx="517962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114" y="1571923"/>
            <a:ext cx="10943772" cy="523220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your disability impacted on a combination of the following?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7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0035" y="3743087"/>
            <a:ext cx="10136287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eligible for DARE you must meet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DARE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 and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 of disability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448" y="5223093"/>
            <a:ext cx="10872960" cy="952890"/>
          </a:xfrm>
          <a:prstGeom prst="rect">
            <a:avLst/>
          </a:prstGeom>
          <a:solidFill>
            <a:srgbClr val="13223D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I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must provide the required evidence of their disability and provide an Educational Impact Statement from their school to be considered for DARE.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767" y="152754"/>
            <a:ext cx="615104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Eligibility Criteria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93" y="1613308"/>
            <a:ext cx="7190076" cy="2153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25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7008" y="1842561"/>
            <a:ext cx="9540885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spcBef>
                <a:spcPts val="200"/>
              </a:spcBef>
              <a:buFontTx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CAO at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www.cao.ie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IE" sz="24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17:00 on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2023.</a:t>
            </a:r>
          </a:p>
          <a:p>
            <a:pPr marL="365125" indent="-365125">
              <a:spcBef>
                <a:spcPts val="200"/>
              </a:spcBef>
              <a:buFontTx/>
              <a:buAutoNum type="arabicPeriod"/>
              <a:defRPr/>
            </a:pPr>
            <a:endParaRPr lang="en-IE" sz="10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your DARE Handbook with your parents or guardians.</a:t>
            </a: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endParaRPr lang="en-IE" sz="10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Section A of the Supplementary Information Form and apply to DARE by answering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  <a:r>
              <a:rPr lang="en-IE" sz="2400" dirty="0">
                <a:solidFill>
                  <a:srgbClr val="1322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1</a:t>
            </a:r>
            <a:b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17:00 on </a:t>
            </a:r>
            <a:r>
              <a:rPr lang="en-IE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2023</a:t>
            </a: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endParaRPr lang="en-IE" sz="1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the Educational Impact Statement and Evidence of Disability to CAO by </a:t>
            </a:r>
            <a:r>
              <a:rPr lang="en-IE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2023.</a:t>
            </a:r>
            <a:endParaRPr lang="en-IE" sz="5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767" y="152754"/>
            <a:ext cx="442781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66CAA82-998E-4467-8A38-914FB193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80" y="152754"/>
            <a:ext cx="4713173" cy="13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73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309" y="166275"/>
            <a:ext cx="705834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and HEAR Timelines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56507"/>
              </p:ext>
            </p:extLst>
          </p:nvPr>
        </p:nvGraphicFramePr>
        <p:xfrm>
          <a:off x="580570" y="1933908"/>
          <a:ext cx="966651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DARE &amp; HEAR closing date</a:t>
                      </a:r>
                      <a:endParaRPr kumimoji="0" lang="en-IE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March 2023 at 17:00</a:t>
                      </a:r>
                      <a:endParaRPr kumimoji="0" lang="en-IE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Supporting documents closing date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March 2023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Notification of eligibility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June 2023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Review and Appeals Application 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July 2023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HEAR/DARE offers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August 2023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College Orientation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Aug /Early Sept 2023</a:t>
                      </a:r>
                      <a:endParaRPr kumimoji="0" lang="en-IE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181598" y="2143158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81598" y="2868427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181598" y="3558616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181598" y="4248805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167084" y="4909966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167084" y="5649749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9305" y="3901281"/>
            <a:ext cx="10226812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set up to ensure that all Leaving Certificate students have a fair and equal opportunity to progress to third level education.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9305" y="1799897"/>
            <a:ext cx="9713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Education Access Route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an admissions route for school leavers who for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social, financial or cultural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reasons are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under-represented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level education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3411" y="297885"/>
            <a:ext cx="4930326" cy="107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8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HEAR?</a:t>
            </a:r>
            <a:endParaRPr lang="en-GB" sz="4800" kern="0" dirty="0">
              <a:solidFill>
                <a:schemeClr val="accent5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4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04090" y="1934023"/>
            <a:ext cx="374491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Submit it!</a:t>
            </a: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Check it!</a:t>
            </a: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Send it!</a:t>
            </a:r>
          </a:p>
          <a:p>
            <a:pPr indent="990600">
              <a:spcBef>
                <a:spcPct val="50000"/>
              </a:spcBef>
              <a:buClr>
                <a:srgbClr val="FF9900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Myriad Pro" pitchFamily="34" charset="0"/>
              <a:ea typeface="ヒラギノ角ゴ Pro W3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24634" r="11963" b="23219"/>
          <a:stretch/>
        </p:blipFill>
        <p:spPr>
          <a:xfrm>
            <a:off x="429109" y="1787424"/>
            <a:ext cx="5387491" cy="1754547"/>
          </a:xfrm>
          <a:prstGeom prst="homePlat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2725" b="21335"/>
          <a:stretch/>
        </p:blipFill>
        <p:spPr>
          <a:xfrm>
            <a:off x="429109" y="4106563"/>
            <a:ext cx="5501791" cy="1955799"/>
          </a:xfrm>
          <a:prstGeom prst="homePlate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9767" y="152754"/>
            <a:ext cx="301236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4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8725" y="4425788"/>
            <a:ext cx="10834017" cy="1661417"/>
          </a:xfrm>
          <a:prstGeom prst="rect">
            <a:avLst/>
          </a:prstGeom>
          <a:solidFill>
            <a:srgbClr val="13223D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0"/>
              </a:spcBef>
              <a:buClr>
                <a:srgbClr val="993366"/>
              </a:buClr>
              <a:buSzPct val="150000"/>
            </a:pPr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who are both DARE and HEAR eligible will be prioritised by colleges when allocating reduced points places.</a:t>
            </a:r>
          </a:p>
          <a:p>
            <a:pPr lvl="0" algn="ctr">
              <a:lnSpc>
                <a:spcPct val="150000"/>
              </a:lnSpc>
              <a:spcBef>
                <a:spcPct val="50000"/>
              </a:spcBef>
              <a:buClr>
                <a:srgbClr val="993366"/>
              </a:buClr>
              <a:buSzPct val="150000"/>
            </a:pPr>
            <a:endParaRPr lang="en-IE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767" y="152754"/>
            <a:ext cx="301236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220" y="1727200"/>
            <a:ext cx="9681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chemeClr val="accent5">
                    <a:lumMod val="50000"/>
                  </a:schemeClr>
                </a:solidFill>
                <a:ea typeface="ヒラギノ角ゴ Pro W3" charset="-128"/>
                <a:cs typeface="Arial" panose="020B0604020202020204" pitchFamily="34" charset="0"/>
              </a:rPr>
              <a:t>You can apply to both </a:t>
            </a:r>
            <a:br>
              <a:rPr lang="en-IE" b="1" dirty="0">
                <a:solidFill>
                  <a:schemeClr val="accent5">
                    <a:lumMod val="50000"/>
                  </a:schemeClr>
                </a:solidFill>
                <a:ea typeface="ヒラギノ角ゴ Pro W3" charset="-128"/>
                <a:cs typeface="Arial" panose="020B0604020202020204" pitchFamily="34" charset="0"/>
              </a:rPr>
            </a:br>
            <a:br>
              <a:rPr lang="en-IE" sz="1000" b="1" dirty="0">
                <a:solidFill>
                  <a:schemeClr val="accent5">
                    <a:lumMod val="50000"/>
                  </a:schemeClr>
                </a:solidFill>
                <a:ea typeface="ヒラギノ角ゴ Pro W3" charset="-128"/>
                <a:cs typeface="Arial" panose="020B0604020202020204" pitchFamily="34" charset="0"/>
              </a:rPr>
            </a:br>
            <a:r>
              <a:rPr lang="en-IE" sz="8000" b="1" dirty="0">
                <a:solidFill>
                  <a:schemeClr val="accent5">
                    <a:lumMod val="50000"/>
                  </a:schemeClr>
                </a:solidFill>
                <a:ea typeface="ヒラギノ角ゴ Pro W3" charset="-128"/>
                <a:cs typeface="Arial" panose="020B0604020202020204" pitchFamily="34" charset="0"/>
              </a:rPr>
              <a:t>DARE &amp; HEAR</a:t>
            </a:r>
            <a:endParaRPr lang="en-GB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54469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1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595" y="1600202"/>
            <a:ext cx="8915400" cy="4525963"/>
          </a:xfrm>
        </p:spPr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46" y="1287942"/>
            <a:ext cx="8839553" cy="50548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3309" y="166275"/>
            <a:ext cx="11381642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Information: </a:t>
            </a:r>
            <a:r>
              <a:rPr lang="en-GB" sz="4000" b="1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25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48078" y="497986"/>
            <a:ext cx="5061001" cy="2071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Application </a:t>
            </a:r>
            <a:b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Days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524705" y="3429000"/>
            <a:ext cx="4988000" cy="2677656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 </a:t>
            </a:r>
          </a:p>
          <a:p>
            <a:pPr algn="ctr"/>
            <a:r>
              <a:rPr lang="en-IE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January</a:t>
            </a:r>
          </a:p>
          <a:p>
            <a:pPr algn="ctr"/>
            <a:r>
              <a:rPr lang="en-IE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  <a:p>
            <a:pPr algn="ctr"/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10am -2pm</a:t>
            </a:r>
            <a:endParaRPr lang="en-GB" sz="8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10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767" y="152754"/>
            <a:ext cx="7366119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Application Outcome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767" y="1621256"/>
            <a:ext cx="6447455" cy="45243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receive an </a:t>
            </a: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notification </a:t>
            </a: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your HEAR application outcome once the Leaving Certificate examinations are over</a:t>
            </a: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late June.</a:t>
            </a:r>
          </a:p>
          <a:p>
            <a:pPr>
              <a:lnSpc>
                <a:spcPct val="150000"/>
              </a:lnSpc>
            </a:pPr>
            <a:endParaRPr lang="en-I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into your CAO application to view your </a:t>
            </a:r>
          </a:p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Application Outcome</a:t>
            </a: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I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794" y="1569442"/>
            <a:ext cx="4753807" cy="35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67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C55865-4EEC-4A83-A37A-476890549DFB}"/>
              </a:ext>
            </a:extLst>
          </p:cNvPr>
          <p:cNvSpPr txBox="1">
            <a:spLocks/>
          </p:cNvSpPr>
          <p:nvPr/>
        </p:nvSpPr>
        <p:spPr>
          <a:xfrm>
            <a:off x="1982864" y="33265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</a:rPr>
              <a:t>Student Life at CIT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CD467-7241-4BFF-B9C6-4DC4749B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007BDF-AA67-4891-A1EB-A2B74744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415"/>
            <a:ext cx="10515600" cy="4575548"/>
          </a:xfrm>
        </p:spPr>
        <p:txBody>
          <a:bodyPr>
            <a:normAutofit/>
          </a:bodyPr>
          <a:lstStyle/>
          <a:p>
            <a:r>
              <a:rPr lang="en-US" dirty="0"/>
              <a:t>Know which campus your course is going to be in!</a:t>
            </a:r>
          </a:p>
          <a:p>
            <a:r>
              <a:rPr lang="en-US" dirty="0"/>
              <a:t>Ensure that you have the correct code.</a:t>
            </a:r>
          </a:p>
          <a:p>
            <a:r>
              <a:rPr lang="en-US" dirty="0"/>
              <a:t>See if you are eligible to apply for any of the scholarships – link from the website for each course.</a:t>
            </a:r>
          </a:p>
          <a:p>
            <a:r>
              <a:rPr lang="en-US" dirty="0"/>
              <a:t>Make sure that if you are applying for a Level 8 Course that you apply for the equivalent Level 7 Course.</a:t>
            </a:r>
          </a:p>
          <a:p>
            <a:r>
              <a:rPr lang="en-US" dirty="0"/>
              <a:t>Know your CAO dates.</a:t>
            </a:r>
          </a:p>
          <a:p>
            <a:r>
              <a:rPr lang="en-US" dirty="0" err="1"/>
              <a:t>Maths</a:t>
            </a:r>
            <a:r>
              <a:rPr lang="en-US" dirty="0"/>
              <a:t> Exam – 2</a:t>
            </a:r>
            <a:r>
              <a:rPr lang="en-US" baseline="30000" dirty="0"/>
              <a:t>nd</a:t>
            </a:r>
            <a:r>
              <a:rPr lang="en-US" dirty="0"/>
              <a:t> Chance for all!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73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46103" y="3351450"/>
            <a:ext cx="82804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</a:t>
            </a:r>
            <a:r>
              <a:rPr lang="en-IE" sz="3000" dirty="0">
                <a:latin typeface="Myriad Pro" pitchFamily="34" charset="0"/>
                <a:ea typeface="ヒラギノ角ゴ Pro W3" charset="-128"/>
              </a:rPr>
              <a:t>			  			</a:t>
            </a:r>
            <a:endParaRPr lang="en-IE" sz="3000" b="1" dirty="0">
              <a:latin typeface="+mj-lt"/>
              <a:ea typeface="ヒラギノ角ゴ Pro W3" charset="-128"/>
            </a:endParaRPr>
          </a:p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						</a:t>
            </a:r>
          </a:p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				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7959" b="19215"/>
          <a:stretch/>
        </p:blipFill>
        <p:spPr>
          <a:xfrm>
            <a:off x="3127916" y="1485934"/>
            <a:ext cx="2887228" cy="8811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18202"/>
          <a:stretch/>
        </p:blipFill>
        <p:spPr>
          <a:xfrm>
            <a:off x="3179689" y="4321238"/>
            <a:ext cx="2546077" cy="10290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076" y="2706639"/>
            <a:ext cx="2039301" cy="1410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9675" y="1379444"/>
            <a:ext cx="494728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cao.ie</a:t>
            </a:r>
          </a:p>
          <a:p>
            <a:pPr lvl="4">
              <a:spcBef>
                <a:spcPct val="50000"/>
              </a:spcBef>
            </a:pPr>
            <a:endParaRPr lang="en-IE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susi.ie</a:t>
            </a: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qualifax.ie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309" y="166275"/>
            <a:ext cx="5508239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54469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53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B453-226A-4B19-BBA9-592C9723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Financial Supports </a:t>
            </a:r>
            <a:endParaRPr lang="en-IE" sz="5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E8A550-F7C9-4CB8-A5EF-988D8B17B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017"/>
            <a:ext cx="10515600" cy="454694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000" dirty="0">
                <a:hlinkClick r:id="rId2"/>
              </a:rPr>
              <a:t>www.studentfinance.ie</a:t>
            </a:r>
            <a:endParaRPr lang="en-US" sz="4000" dirty="0"/>
          </a:p>
          <a:p>
            <a:pPr algn="ctr"/>
            <a:r>
              <a:rPr lang="en-US" dirty="0"/>
              <a:t>For further information on sources of funding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Student Assistance fund </a:t>
            </a:r>
          </a:p>
          <a:p>
            <a:pPr algn="ctr"/>
            <a:endParaRPr lang="en-IE" dirty="0"/>
          </a:p>
          <a:p>
            <a:pPr algn="ctr"/>
            <a:r>
              <a:rPr lang="en-US" sz="4000" dirty="0">
                <a:hlinkClick r:id="rId3"/>
              </a:rPr>
              <a:t>www.susi.ie</a:t>
            </a:r>
            <a:endParaRPr lang="en-US" sz="4000" dirty="0"/>
          </a:p>
          <a:p>
            <a:pPr algn="ctr"/>
            <a:r>
              <a:rPr lang="en-US" dirty="0"/>
              <a:t>For further information on Student Grant </a:t>
            </a:r>
            <a:endParaRPr lang="en-IE" dirty="0"/>
          </a:p>
          <a:p>
            <a:pPr lvl="0" algn="ctr">
              <a:lnSpc>
                <a:spcPct val="150000"/>
              </a:lnSpc>
              <a:spcBef>
                <a:spcPts val="1200"/>
              </a:spcBef>
            </a:pPr>
            <a:r>
              <a:rPr lang="en-US" sz="4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www.svp.ie/What-We-Do/Education-grants.aspx</a:t>
            </a:r>
            <a:r>
              <a:rPr lang="en-US" sz="4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lvl="0" algn="ctr">
              <a:lnSpc>
                <a:spcPct val="150000"/>
              </a:lnSpc>
              <a:spcBef>
                <a:spcPts val="1200"/>
              </a:spcBef>
            </a:pPr>
            <a:r>
              <a:rPr lang="en-US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 further information on SVP Education Fund</a:t>
            </a:r>
          </a:p>
          <a:p>
            <a:pPr lvl="0" algn="ctr">
              <a:lnSpc>
                <a:spcPct val="150000"/>
              </a:lnSpc>
              <a:spcBef>
                <a:spcPts val="1200"/>
              </a:spcBef>
            </a:pPr>
            <a:r>
              <a:rPr lang="en-US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I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916 Bursary </a:t>
            </a:r>
          </a:p>
          <a:p>
            <a:pPr lvl="0" algn="ctr">
              <a:lnSpc>
                <a:spcPct val="150000"/>
              </a:lnSpc>
              <a:spcBef>
                <a:spcPts val="1200"/>
              </a:spcBef>
            </a:pPr>
            <a:r>
              <a:rPr lang="en-US" dirty="0">
                <a:hlinkClick r:id="rId5"/>
              </a:rPr>
              <a:t>MyCIT.ie - 1916 Bursary Fund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13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3309" y="166275"/>
            <a:ext cx="411042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us on….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9634" y="2119296"/>
            <a:ext cx="8414166" cy="707886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www.accesscollege.ie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4469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87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467-9006-8743-9B85-D0B06006D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892" y="2360645"/>
            <a:ext cx="9589062" cy="241662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Thank You. 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Do you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5404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b="983"/>
          <a:stretch/>
        </p:blipFill>
        <p:spPr>
          <a:xfrm>
            <a:off x="3192508" y="20068"/>
            <a:ext cx="5026910" cy="68571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51832" y="1884523"/>
            <a:ext cx="3494205" cy="3743086"/>
            <a:chOff x="3242046" y="1523925"/>
            <a:chExt cx="3494205" cy="3743086"/>
          </a:xfrm>
        </p:grpSpPr>
        <p:sp>
          <p:nvSpPr>
            <p:cNvPr id="18" name="TextBox 17"/>
            <p:cNvSpPr txBox="1"/>
            <p:nvPr/>
          </p:nvSpPr>
          <p:spPr>
            <a:xfrm>
              <a:off x="5310114" y="4920762"/>
              <a:ext cx="14261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8506" y="3371475"/>
              <a:ext cx="1334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endParaRPr lang="en-IE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2046" y="3167922"/>
              <a:ext cx="196621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0566" y="1523925"/>
              <a:ext cx="14261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47100" y="2560693"/>
              <a:ext cx="2203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100" b="1" dirty="0">
                  <a:latin typeface="Myriad Pro" pitchFamily="34" charset="0"/>
                </a:rPr>
                <a:t>           </a:t>
              </a:r>
              <a:endParaRPr lang="en-I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8205992" y="970830"/>
            <a:ext cx="2570162" cy="609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AutoShape 2" descr="https://dl-web.dropbox.com/get/university%20photos/UCD%202012%20Photos/hi-res-1010_Campus_0011a.jpg?_subject_uid=343492578&amp;w=AAAC9TdwSFNCE1FA8ghSs2t-x5GxxuT_-MuQem_Un8WzmQ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Rectangle 24"/>
          <p:cNvSpPr/>
          <p:nvPr/>
        </p:nvSpPr>
        <p:spPr>
          <a:xfrm>
            <a:off x="170765" y="-97885"/>
            <a:ext cx="718498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 I go to college?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8205992" y="1561171"/>
            <a:ext cx="4007014" cy="3199509"/>
          </a:xfrm>
          <a:prstGeom prst="borderCallout1">
            <a:avLst>
              <a:gd name="adj1" fmla="val 46184"/>
              <a:gd name="adj2" fmla="val -416"/>
              <a:gd name="adj3" fmla="val 59190"/>
              <a:gd name="adj4" fmla="val -15536"/>
            </a:avLst>
          </a:prstGeom>
          <a:solidFill>
            <a:srgbClr val="13223D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Dublin City University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Dundalk Institute of Technology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 of Art, Design &amp; Technology, </a:t>
            </a:r>
            <a:r>
              <a:rPr lang="en-GB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Dún</a:t>
            </a: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Laoghaire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Marino Institute of Education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College of Ireland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NCAD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RCSI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Trinity College, Dublin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Dublin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College, Dublin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43776" y="2953721"/>
            <a:ext cx="3752271" cy="677937"/>
          </a:xfrm>
          <a:prstGeom prst="borderCallout1">
            <a:avLst>
              <a:gd name="adj1" fmla="val 45270"/>
              <a:gd name="adj2" fmla="val 99760"/>
              <a:gd name="adj3" fmla="val 113908"/>
              <a:gd name="adj4" fmla="val 138779"/>
            </a:avLst>
          </a:prstGeom>
          <a:solidFill>
            <a:schemeClr val="accent6">
              <a:lumMod val="40000"/>
              <a:lumOff val="6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Galway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Galway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43776" y="4120106"/>
            <a:ext cx="3658429" cy="1150663"/>
          </a:xfrm>
          <a:prstGeom prst="borderCallout1">
            <a:avLst>
              <a:gd name="adj1" fmla="val 48642"/>
              <a:gd name="adj2" fmla="val 99987"/>
              <a:gd name="adj3" fmla="val 50256"/>
              <a:gd name="adj4" fmla="val 146112"/>
            </a:avLst>
          </a:prstGeom>
          <a:solidFill>
            <a:srgbClr val="660066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TUS, Limerick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Immaculate College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Limerick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Line Callout 1 29"/>
          <p:cNvSpPr/>
          <p:nvPr/>
        </p:nvSpPr>
        <p:spPr>
          <a:xfrm>
            <a:off x="8219418" y="5544611"/>
            <a:ext cx="4009636" cy="733525"/>
          </a:xfrm>
          <a:prstGeom prst="borderCallout1">
            <a:avLst>
              <a:gd name="adj1" fmla="val 21197"/>
              <a:gd name="adj2" fmla="val 500"/>
              <a:gd name="adj3" fmla="val 69761"/>
              <a:gd name="adj4" fmla="val -58692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MTU Cork Campus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College Cork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62411" y="1012954"/>
            <a:ext cx="3864574" cy="840592"/>
          </a:xfrm>
          <a:prstGeom prst="borderCallout1">
            <a:avLst>
              <a:gd name="adj1" fmla="val 45270"/>
              <a:gd name="adj2" fmla="val 100831"/>
              <a:gd name="adj3" fmla="val 105855"/>
              <a:gd name="adj4" fmla="val 142992"/>
            </a:avLst>
          </a:prstGeom>
          <a:solidFill>
            <a:srgbClr val="13223D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Donegal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Sligo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 Angela’s College, Sligo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8205992" y="246926"/>
            <a:ext cx="3986008" cy="599079"/>
          </a:xfrm>
          <a:prstGeom prst="borderCallout1">
            <a:avLst>
              <a:gd name="adj1" fmla="val 21197"/>
              <a:gd name="adj2" fmla="val 500"/>
              <a:gd name="adj3" fmla="val 561357"/>
              <a:gd name="adj4" fmla="val -25231"/>
            </a:avLst>
          </a:prstGeom>
          <a:solidFill>
            <a:srgbClr val="800080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Maynooth</a:t>
            </a: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Pontifical University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964070" y="6428576"/>
            <a:ext cx="1248936" cy="429424"/>
          </a:xfrm>
          <a:prstGeom prst="rect">
            <a:avLst/>
          </a:prstGeom>
        </p:spPr>
      </p:pic>
      <p:sp>
        <p:nvSpPr>
          <p:cNvPr id="34" name="Line Callout 1 33"/>
          <p:cNvSpPr/>
          <p:nvPr/>
        </p:nvSpPr>
        <p:spPr>
          <a:xfrm>
            <a:off x="52081" y="5647742"/>
            <a:ext cx="3735659" cy="527261"/>
          </a:xfrm>
          <a:prstGeom prst="borderCallout1">
            <a:avLst>
              <a:gd name="adj1" fmla="val 43406"/>
              <a:gd name="adj2" fmla="val 99760"/>
              <a:gd name="adj3" fmla="val -58147"/>
              <a:gd name="adj4" fmla="val 118873"/>
            </a:avLst>
          </a:prstGeom>
          <a:solidFill>
            <a:schemeClr val="accent6">
              <a:lumMod val="40000"/>
              <a:lumOff val="6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MTU, Kerry Campus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2422772" y="2116931"/>
            <a:ext cx="3486615" cy="677937"/>
          </a:xfrm>
          <a:prstGeom prst="borderCallout1">
            <a:avLst>
              <a:gd name="adj1" fmla="val 45270"/>
              <a:gd name="adj2" fmla="val 99760"/>
              <a:gd name="adj3" fmla="val 180508"/>
              <a:gd name="adj4" fmla="val 107026"/>
            </a:avLst>
          </a:prstGeom>
          <a:solidFill>
            <a:srgbClr val="7030A0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spcBef>
                <a:spcPct val="20000"/>
              </a:spcBef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TUS, </a:t>
            </a:r>
            <a:r>
              <a:rPr lang="en-IE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Athlone</a:t>
            </a:r>
            <a:endParaRPr lang="en-I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Line Callout 1 22"/>
          <p:cNvSpPr/>
          <p:nvPr/>
        </p:nvSpPr>
        <p:spPr>
          <a:xfrm flipH="1">
            <a:off x="3981787" y="3857242"/>
            <a:ext cx="2286426" cy="516171"/>
          </a:xfrm>
          <a:prstGeom prst="borderCallout1">
            <a:avLst>
              <a:gd name="adj1" fmla="val 21197"/>
              <a:gd name="adj2" fmla="val 500"/>
              <a:gd name="adj3" fmla="val 77606"/>
              <a:gd name="adj4" fmla="val -11988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SETU, Carlow and Wexford</a:t>
            </a:r>
          </a:p>
        </p:txBody>
      </p:sp>
      <p:sp>
        <p:nvSpPr>
          <p:cNvPr id="35" name="Line Callout 1 34"/>
          <p:cNvSpPr/>
          <p:nvPr/>
        </p:nvSpPr>
        <p:spPr>
          <a:xfrm>
            <a:off x="8219418" y="4953595"/>
            <a:ext cx="4009636" cy="440576"/>
          </a:xfrm>
          <a:prstGeom prst="borderCallout1">
            <a:avLst>
              <a:gd name="adj1" fmla="val 21197"/>
              <a:gd name="adj2" fmla="val 500"/>
              <a:gd name="adj3" fmla="val 69350"/>
              <a:gd name="adj4" fmla="val -21064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SETU, Waterford</a:t>
            </a:r>
          </a:p>
        </p:txBody>
      </p:sp>
    </p:spTree>
    <p:extLst>
      <p:ext uri="{BB962C8B-B14F-4D97-AF65-F5344CB8AC3E}">
        <p14:creationId xmlns:p14="http://schemas.microsoft.com/office/powerpoint/2010/main" val="264135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3068" y="136290"/>
            <a:ext cx="718498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 I go to college?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4874"/>
          <a:stretch/>
        </p:blipFill>
        <p:spPr>
          <a:xfrm>
            <a:off x="3318565" y="1498947"/>
            <a:ext cx="2847975" cy="17487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67" y="3331799"/>
            <a:ext cx="2933700" cy="175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402" y="5048314"/>
            <a:ext cx="2914650" cy="1781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87" y="5037459"/>
            <a:ext cx="2914650" cy="1790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893" y="3324713"/>
            <a:ext cx="2943225" cy="1762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540" y="5175472"/>
            <a:ext cx="2876550" cy="17621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9860" y="1077680"/>
            <a:ext cx="524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www.accesscollege.ie/hear/participating-colleges/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27" y="1475800"/>
            <a:ext cx="2876550" cy="1743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4710" y="1466498"/>
            <a:ext cx="2857500" cy="1743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0316" y="3333813"/>
            <a:ext cx="2886075" cy="1733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7677" y="5133975"/>
            <a:ext cx="2914650" cy="1724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8160" y="1504782"/>
            <a:ext cx="2876550" cy="1733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27" y="3247663"/>
            <a:ext cx="2905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0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979A596-023A-4650-A0D9-43D36660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1463040"/>
            <a:ext cx="6019800" cy="4276578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Munster Technological University </a:t>
            </a:r>
            <a:br>
              <a:rPr lang="en-US" sz="60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GB" sz="60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E27407F-E204-4F4A-83BA-E6CD05F7F422}"/>
              </a:ext>
            </a:extLst>
          </p:cNvPr>
          <p:cNvSpPr txBox="1">
            <a:spLocks/>
          </p:cNvSpPr>
          <p:nvPr/>
        </p:nvSpPr>
        <p:spPr>
          <a:xfrm>
            <a:off x="6172200" y="3673921"/>
            <a:ext cx="6019800" cy="1885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2"/>
                </a:solidFill>
                <a:latin typeface="IBM Plex Sans Condensed" panose="020B0506050203000203" pitchFamily="34" charset="77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00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5"/>
          <p:cNvSpPr/>
          <p:nvPr/>
        </p:nvSpPr>
        <p:spPr>
          <a:xfrm>
            <a:off x="4633081" y="2285119"/>
            <a:ext cx="2517351" cy="2043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/>
          <p:nvPr/>
        </p:nvSpPr>
        <p:spPr>
          <a:xfrm>
            <a:off x="71452" y="2293620"/>
            <a:ext cx="2456595" cy="2028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/>
          <p:nvPr/>
        </p:nvSpPr>
        <p:spPr>
          <a:xfrm>
            <a:off x="2626659" y="2293620"/>
            <a:ext cx="1866377" cy="2028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9006809" y="3297085"/>
            <a:ext cx="1748118" cy="2063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/>
          <p:nvPr/>
        </p:nvSpPr>
        <p:spPr>
          <a:xfrm>
            <a:off x="3550025" y="4576892"/>
            <a:ext cx="3600408" cy="202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/>
          <p:cNvSpPr txBox="1"/>
          <p:nvPr/>
        </p:nvSpPr>
        <p:spPr>
          <a:xfrm>
            <a:off x="80719" y="2066034"/>
            <a:ext cx="150926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E" sz="1000" i="1" spc="-5" dirty="0">
                <a:latin typeface="Arial Narrow"/>
                <a:cs typeface="Arial Narrow"/>
              </a:rPr>
              <a:t>MTU </a:t>
            </a:r>
            <a:r>
              <a:rPr sz="1000" i="1" spc="-5" dirty="0" err="1">
                <a:latin typeface="Arial Narrow"/>
                <a:cs typeface="Arial Narrow"/>
              </a:rPr>
              <a:t>Bishopstown</a:t>
            </a:r>
            <a:r>
              <a:rPr sz="1000" i="1" spc="-5" dirty="0">
                <a:latin typeface="Arial Narrow"/>
                <a:cs typeface="Arial Narrow"/>
              </a:rPr>
              <a:t> Campus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35894" y="4365750"/>
            <a:ext cx="191617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E" sz="1000" i="1" spc="-5" dirty="0">
                <a:latin typeface="Arial Narrow"/>
                <a:cs typeface="Arial Narrow"/>
              </a:rPr>
              <a:t>MTU </a:t>
            </a:r>
            <a:r>
              <a:rPr sz="1000" i="1" spc="-5" dirty="0">
                <a:latin typeface="Arial Narrow"/>
                <a:cs typeface="Arial Narrow"/>
              </a:rPr>
              <a:t>Crawford College of Art and</a:t>
            </a:r>
            <a:r>
              <a:rPr sz="1000" i="1" spc="-10" dirty="0">
                <a:latin typeface="Arial Narrow"/>
                <a:cs typeface="Arial Narrow"/>
              </a:rPr>
              <a:t> </a:t>
            </a:r>
            <a:r>
              <a:rPr sz="1000" i="1" spc="-5" dirty="0">
                <a:latin typeface="Arial Narrow"/>
                <a:cs typeface="Arial Narrow"/>
              </a:rPr>
              <a:t>Design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4644662" y="4357208"/>
            <a:ext cx="1640332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E" sz="1000" i="1" spc="-5" dirty="0">
                <a:latin typeface="Arial Narrow"/>
                <a:cs typeface="Arial Narrow"/>
              </a:rPr>
              <a:t>MTU</a:t>
            </a:r>
            <a:r>
              <a:rPr sz="1000" i="1" spc="-5" dirty="0">
                <a:latin typeface="Arial Narrow"/>
                <a:cs typeface="Arial Narrow"/>
              </a:rPr>
              <a:t> Cork School of</a:t>
            </a:r>
            <a:r>
              <a:rPr sz="1000" i="1" spc="-35" dirty="0">
                <a:latin typeface="Arial Narrow"/>
                <a:cs typeface="Arial Narrow"/>
              </a:rPr>
              <a:t> </a:t>
            </a:r>
            <a:r>
              <a:rPr sz="1000" i="1" spc="-5" dirty="0">
                <a:latin typeface="Arial Narrow"/>
                <a:cs typeface="Arial Narrow"/>
              </a:rPr>
              <a:t>Music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27" name="object 13"/>
          <p:cNvSpPr txBox="1"/>
          <p:nvPr/>
        </p:nvSpPr>
        <p:spPr>
          <a:xfrm>
            <a:off x="3542302" y="6616695"/>
            <a:ext cx="16802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 Narrow"/>
                <a:cs typeface="Arial Narrow"/>
              </a:rPr>
              <a:t>National Maritime College of</a:t>
            </a:r>
            <a:r>
              <a:rPr sz="1000" i="1" spc="-15" dirty="0">
                <a:latin typeface="Arial Narrow"/>
                <a:cs typeface="Arial Narrow"/>
              </a:rPr>
              <a:t> </a:t>
            </a:r>
            <a:r>
              <a:rPr sz="1000" i="1" spc="-5" dirty="0">
                <a:latin typeface="Arial Narrow"/>
                <a:cs typeface="Arial Narrow"/>
              </a:rPr>
              <a:t>Ireland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28" name="object 14"/>
          <p:cNvSpPr txBox="1"/>
          <p:nvPr/>
        </p:nvSpPr>
        <p:spPr>
          <a:xfrm>
            <a:off x="2648131" y="4354021"/>
            <a:ext cx="1124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 Narrow"/>
                <a:cs typeface="Arial Narrow"/>
              </a:rPr>
              <a:t>Grand Parade Fine</a:t>
            </a:r>
            <a:r>
              <a:rPr sz="1000" i="1" spc="-40" dirty="0">
                <a:latin typeface="Arial Narrow"/>
                <a:cs typeface="Arial Narrow"/>
              </a:rPr>
              <a:t> </a:t>
            </a:r>
            <a:r>
              <a:rPr sz="1000" i="1" spc="-5" dirty="0">
                <a:latin typeface="Arial Narrow"/>
                <a:cs typeface="Arial Narrow"/>
              </a:rPr>
              <a:t>Arts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29" name="object 15"/>
          <p:cNvSpPr txBox="1"/>
          <p:nvPr/>
        </p:nvSpPr>
        <p:spPr>
          <a:xfrm>
            <a:off x="9006809" y="5382923"/>
            <a:ext cx="13976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 Narrow"/>
                <a:cs typeface="Arial Narrow"/>
              </a:rPr>
              <a:t>Blackrock Castle</a:t>
            </a:r>
            <a:r>
              <a:rPr sz="1000" i="1" spc="-30" dirty="0">
                <a:latin typeface="Arial Narrow"/>
                <a:cs typeface="Arial Narrow"/>
              </a:rPr>
              <a:t> </a:t>
            </a:r>
            <a:r>
              <a:rPr sz="1000" i="1" spc="-5" dirty="0">
                <a:latin typeface="Arial Narrow"/>
                <a:cs typeface="Arial Narrow"/>
              </a:rPr>
              <a:t>Observatory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31" name="object 17"/>
          <p:cNvSpPr/>
          <p:nvPr/>
        </p:nvSpPr>
        <p:spPr>
          <a:xfrm>
            <a:off x="71452" y="0"/>
            <a:ext cx="3478572" cy="20223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1" y="-3048"/>
            <a:ext cx="3470521" cy="2028444"/>
          </a:xfrm>
          <a:prstGeom prst="rect">
            <a:avLst/>
          </a:prstGeom>
        </p:spPr>
      </p:pic>
      <p:sp>
        <p:nvSpPr>
          <p:cNvPr id="17" name="object 14"/>
          <p:cNvSpPr txBox="1"/>
          <p:nvPr/>
        </p:nvSpPr>
        <p:spPr>
          <a:xfrm>
            <a:off x="3679911" y="2053802"/>
            <a:ext cx="159257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E" sz="1000" i="1" spc="-5" dirty="0">
                <a:latin typeface="Arial Narrow"/>
                <a:cs typeface="Arial Narrow"/>
              </a:rPr>
              <a:t>MTU Tralee North Campus</a:t>
            </a:r>
            <a:endParaRPr sz="1000" dirty="0">
              <a:latin typeface="Arial Narrow"/>
              <a:cs typeface="Arial Narrow"/>
            </a:endParaRPr>
          </a:p>
        </p:txBody>
      </p:sp>
      <p:pic>
        <p:nvPicPr>
          <p:cNvPr id="1026" name="Picture 2" descr="http://traleetoday.ie/wp-content/uploads/2016/03/ITT-South-campu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5" y="4575507"/>
            <a:ext cx="3278484" cy="20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ject 14"/>
          <p:cNvSpPr txBox="1"/>
          <p:nvPr/>
        </p:nvSpPr>
        <p:spPr>
          <a:xfrm>
            <a:off x="80719" y="6622560"/>
            <a:ext cx="159257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E" sz="1000" i="1" spc="-5" dirty="0">
                <a:latin typeface="Arial Narrow"/>
                <a:cs typeface="Arial Narrow"/>
              </a:rPr>
              <a:t>MTU Tralee South Campus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664" y="2303379"/>
            <a:ext cx="4768407" cy="982504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The</a:t>
            </a:r>
            <a:br>
              <a:rPr lang="en-IE" dirty="0"/>
            </a:br>
            <a:r>
              <a:rPr lang="en-IE" dirty="0"/>
              <a:t>MTU</a:t>
            </a:r>
            <a:br>
              <a:rPr lang="en-IE" dirty="0"/>
            </a:br>
            <a:r>
              <a:rPr lang="en-IE" dirty="0"/>
              <a:t>Campus</a:t>
            </a:r>
            <a:br>
              <a:rPr lang="en-IE" dirty="0"/>
            </a:br>
            <a:r>
              <a:rPr lang="en-IE" dirty="0"/>
              <a:t>Footprint</a:t>
            </a:r>
            <a:br>
              <a:rPr lang="en-IE" dirty="0"/>
            </a:b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02102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0" y="1831385"/>
            <a:ext cx="10515600" cy="4351338"/>
          </a:xfrm>
        </p:spPr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7641" y="4089811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endParaRPr lang="en-US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862" y="905"/>
            <a:ext cx="5363969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Applying for a grant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4264" y="1391512"/>
            <a:ext cx="86672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is </a:t>
            </a:r>
            <a:r>
              <a:rPr lang="en-US" sz="4800" b="1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SUSI grant.</a:t>
            </a:r>
          </a:p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rgbClr val="32295A"/>
                </a:solidFill>
                <a:latin typeface="Myriad Pro" pitchFamily="34" charset="0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7522" y="3243831"/>
            <a:ext cx="9656956" cy="2954655"/>
          </a:xfrm>
          <a:prstGeom prst="rect">
            <a:avLst/>
          </a:prstGeom>
          <a:solidFill>
            <a:srgbClr val="32295A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apply to HEAR, 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also apply to SUSI 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think you may be eligible</a:t>
            </a:r>
            <a:r>
              <a:rPr lang="en-IE" sz="3600" dirty="0">
                <a:solidFill>
                  <a:schemeClr val="bg1"/>
                </a:solidFill>
              </a:rPr>
              <a:t>.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0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581" y="296694"/>
            <a:ext cx="1276350" cy="771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293" y="1362300"/>
            <a:ext cx="10034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Nationality</a:t>
            </a:r>
            <a:r>
              <a:rPr lang="en-IE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Irish, EU, EEA, Swiss nationals or have specific leave to remain in the State.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Residency: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 of last 5 years in Ireland, EU, EEA or  Switzerland.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Progression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education – NFQ levels 5-10.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College/Course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‘Reckonable’ Income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(Class - Dependent/Independent)</a:t>
            </a:r>
            <a:r>
              <a:rPr lang="en-IE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		</a:t>
            </a:r>
            <a:r>
              <a:rPr lang="en-IE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www.susi.ie/undergraduate-income-threshold-and-grant-award-rates/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258" y="34494"/>
            <a:ext cx="749115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SUSI: Key Eligibility Criteria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04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1817</Words>
  <Application>Microsoft Office PowerPoint</Application>
  <PresentationFormat>Widescreen</PresentationFormat>
  <Paragraphs>268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Arial Narrow</vt:lpstr>
      <vt:lpstr>Calibri</vt:lpstr>
      <vt:lpstr>Calibri Light</vt:lpstr>
      <vt:lpstr>IBM Plex Sans Condensed</vt:lpstr>
      <vt:lpstr>Myriad Pro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Munster Technological University     </vt:lpstr>
      <vt:lpstr>The MTU Campus Footprint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Information</vt:lpstr>
      <vt:lpstr>PowerPoint Presentation</vt:lpstr>
      <vt:lpstr>Financial Supports </vt:lpstr>
      <vt:lpstr>PowerPoint Presentation</vt:lpstr>
      <vt:lpstr> Thank You.   Do you have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Dennehy</dc:creator>
  <cp:lastModifiedBy>Elaine Dennehy</cp:lastModifiedBy>
  <cp:revision>2</cp:revision>
  <dcterms:created xsi:type="dcterms:W3CDTF">2022-11-23T10:58:19Z</dcterms:created>
  <dcterms:modified xsi:type="dcterms:W3CDTF">2022-11-23T14:18:36Z</dcterms:modified>
</cp:coreProperties>
</file>